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2193925" indent="-1736725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4387850" indent="-3473450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6583363" indent="-5211763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8777288" indent="-6948488" algn="l" defTabSz="2193925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77">
          <p15:clr>
            <a:srgbClr val="A4A3A4"/>
          </p15:clr>
        </p15:guide>
        <p15:guide id="2" pos="13744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C61063-CE93-E039-EA53-A6B630B29881}" name="John Allman" initials="JA" userId="S::jallman6@uncc.edu::232b1ec1-4bc1-41e7-bd3f-6f8789c109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FF00"/>
    <a:srgbClr val="F58612"/>
    <a:srgbClr val="F2EFE7"/>
    <a:srgbClr val="00ACDC"/>
    <a:srgbClr val="FFCC14"/>
    <a:srgbClr val="FFE136"/>
    <a:srgbClr val="FFFF66"/>
    <a:srgbClr val="DAE3F4"/>
    <a:srgbClr val="FFCC13"/>
    <a:srgbClr val="FFF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73" autoAdjust="0"/>
  </p:normalViewPr>
  <p:slideViewPr>
    <p:cSldViewPr snapToGrid="0" snapToObjects="1">
      <p:cViewPr>
        <p:scale>
          <a:sx n="25" d="100"/>
          <a:sy n="25" d="100"/>
        </p:scale>
        <p:origin x="370" y="-701"/>
      </p:cViewPr>
      <p:guideLst>
        <p:guide orient="horz" pos="9277"/>
        <p:guide pos="13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A0B833-6EB2-9025-013C-15010CC30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219456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498FB-4EFF-55EE-3E89-A540AEC2C6B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AA2F65A-6A68-4FDB-9D14-3FE039D56FB7}" type="datetimeFigureOut">
              <a:rPr lang="en-US" altLang="en-US"/>
              <a:pPr>
                <a:defRPr/>
              </a:pPr>
              <a:t>2/7/2024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64F719C-ABF5-0270-F2CF-EA757D37E1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39872E5-900B-CD0F-AA68-7C3BED53E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F3653-747C-DC56-5963-08717406C0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219456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E77F4-A349-85C2-4250-098EED9D9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78F48BA-787E-4774-8115-9BAAB4EAC3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8F48BA-787E-4774-8115-9BAAB4EAC3A2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46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A346FC-CBF9-6FF0-7647-547117C0F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775" y="0"/>
            <a:ext cx="44375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73B5EA-1470-287A-2417-91887E2D4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08463"/>
            <a:ext cx="43891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E31E97-EEB3-6D25-2616-8794F2E779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30264100"/>
            <a:ext cx="9640888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85308" y="356157"/>
            <a:ext cx="40173992" cy="3261356"/>
          </a:xfrm>
        </p:spPr>
        <p:txBody>
          <a:bodyPr lIns="0" tIns="0" rIns="0" bIns="0" anchor="t">
            <a:normAutofit/>
          </a:bodyPr>
          <a:lstStyle>
            <a:lvl1pPr algn="l">
              <a:defRPr lang="en-US" sz="13000" b="1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0"/>
          </p:nvPr>
        </p:nvSpPr>
        <p:spPr>
          <a:xfrm>
            <a:off x="1788306" y="2691798"/>
            <a:ext cx="40170993" cy="234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lang="en-US" sz="7200" b="0" kern="1200" baseline="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1"/>
          </p:nvPr>
        </p:nvSpPr>
        <p:spPr>
          <a:xfrm>
            <a:off x="22791896" y="30145414"/>
            <a:ext cx="19236052" cy="26456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lang="en-US" sz="3600" b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>
          <a:xfrm>
            <a:off x="1794672" y="5964297"/>
            <a:ext cx="19385280" cy="2225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5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lang="en-US" sz="4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182880">
              <a:spcBef>
                <a:spcPts val="0"/>
              </a:spcBef>
              <a:defRPr lang="en-US" sz="4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411480">
              <a:spcBef>
                <a:spcPts val="0"/>
              </a:spcBef>
              <a:defRPr lang="en-US" sz="4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365760">
              <a:spcBef>
                <a:spcPts val="0"/>
              </a:spcBef>
              <a:def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5"/>
          </p:nvPr>
        </p:nvSpPr>
        <p:spPr>
          <a:xfrm>
            <a:off x="22574020" y="5979393"/>
            <a:ext cx="19385280" cy="2225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5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lang="en-US" sz="4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182880">
              <a:spcBef>
                <a:spcPts val="0"/>
              </a:spcBef>
              <a:defRPr lang="en-US" sz="4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411480">
              <a:spcBef>
                <a:spcPts val="0"/>
              </a:spcBef>
              <a:defRPr lang="en-US" sz="4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365760">
              <a:spcBef>
                <a:spcPts val="0"/>
              </a:spcBef>
              <a:def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9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48BF3B-B896-14B9-858A-CDF92EE6AD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BEA021-E533-BEE9-757F-E6469D2860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08463"/>
            <a:ext cx="43891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32CB8F8-DE8F-F161-CB98-96BCB01975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0264100"/>
            <a:ext cx="9640887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10716" y="356157"/>
            <a:ext cx="40826148" cy="3261356"/>
          </a:xfrm>
        </p:spPr>
        <p:txBody>
          <a:bodyPr lIns="0" tIns="0" rIns="0" bIns="0" anchor="t">
            <a:normAutofit/>
          </a:bodyPr>
          <a:lstStyle>
            <a:lvl1pPr algn="l">
              <a:defRPr lang="en-US" sz="13000" b="1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0"/>
          </p:nvPr>
        </p:nvSpPr>
        <p:spPr>
          <a:xfrm>
            <a:off x="1513714" y="2691799"/>
            <a:ext cx="40823149" cy="18802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lang="en-US" sz="7200" b="0" kern="1200" baseline="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1"/>
          </p:nvPr>
        </p:nvSpPr>
        <p:spPr>
          <a:xfrm>
            <a:off x="21692464" y="30145414"/>
            <a:ext cx="20644400" cy="22681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lang="en-US" sz="3600" b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/>
          </p:nvPr>
        </p:nvSpPr>
        <p:spPr>
          <a:xfrm>
            <a:off x="1510716" y="5934102"/>
            <a:ext cx="12943849" cy="222598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5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lang="en-US" sz="4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182880">
              <a:spcBef>
                <a:spcPts val="0"/>
              </a:spcBef>
              <a:defRPr lang="en-US" sz="4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411480">
              <a:spcBef>
                <a:spcPts val="0"/>
              </a:spcBef>
              <a:defRPr lang="en-US" sz="4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365760">
              <a:spcBef>
                <a:spcPts val="0"/>
              </a:spcBef>
              <a:def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5"/>
          </p:nvPr>
        </p:nvSpPr>
        <p:spPr>
          <a:xfrm>
            <a:off x="15529818" y="5983525"/>
            <a:ext cx="12943849" cy="22210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5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lang="en-US" sz="4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182880">
              <a:spcBef>
                <a:spcPts val="0"/>
              </a:spcBef>
              <a:defRPr lang="en-US" sz="4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411480">
              <a:spcBef>
                <a:spcPts val="0"/>
              </a:spcBef>
              <a:defRPr lang="en-US" sz="4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365760">
              <a:spcBef>
                <a:spcPts val="0"/>
              </a:spcBef>
              <a:def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29393015" y="5929969"/>
            <a:ext cx="12943849" cy="222640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5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lang="en-US" sz="4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182880">
              <a:spcBef>
                <a:spcPts val="0"/>
              </a:spcBef>
              <a:defRPr lang="en-US" sz="4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411480">
              <a:spcBef>
                <a:spcPts val="0"/>
              </a:spcBef>
              <a:defRPr lang="en-US" sz="4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365760">
              <a:spcBef>
                <a:spcPts val="0"/>
              </a:spcBef>
              <a:def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7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E5AC01-9E91-6FB3-5F76-DD2C0A258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775" y="0"/>
            <a:ext cx="44375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A7FEA49-BDF6-DCA6-44B9-3F3ECC1BA1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08463"/>
            <a:ext cx="441436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D482CB4-B59F-C556-6958-1394288436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30264100"/>
            <a:ext cx="9640888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sz="half" idx="14"/>
          </p:nvPr>
        </p:nvSpPr>
        <p:spPr>
          <a:xfrm>
            <a:off x="1369058" y="5959546"/>
            <a:ext cx="9177619" cy="225392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5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lang="en-US" sz="4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182880">
              <a:spcBef>
                <a:spcPts val="0"/>
              </a:spcBef>
              <a:defRPr lang="en-US" sz="4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411480">
              <a:spcBef>
                <a:spcPts val="0"/>
              </a:spcBef>
              <a:defRPr lang="en-US" sz="4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365760">
              <a:spcBef>
                <a:spcPts val="0"/>
              </a:spcBef>
              <a:def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18"/>
          </p:nvPr>
        </p:nvSpPr>
        <p:spPr>
          <a:xfrm>
            <a:off x="22699071" y="30145414"/>
            <a:ext cx="19787457" cy="22681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lang="en-US" sz="3600" b="0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304771" y="356157"/>
            <a:ext cx="41124349" cy="3261356"/>
          </a:xfrm>
        </p:spPr>
        <p:txBody>
          <a:bodyPr lIns="0" tIns="0" rIns="0" bIns="0" anchor="t">
            <a:normAutofit/>
          </a:bodyPr>
          <a:lstStyle>
            <a:lvl1pPr algn="l">
              <a:defRPr lang="en-US" sz="13000" b="1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10"/>
          </p:nvPr>
        </p:nvSpPr>
        <p:spPr>
          <a:xfrm>
            <a:off x="1307770" y="2691799"/>
            <a:ext cx="41178757" cy="18802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lang="en-US" sz="7200" b="0" kern="1200" baseline="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22"/>
          </p:nvPr>
        </p:nvSpPr>
        <p:spPr>
          <a:xfrm>
            <a:off x="12024461" y="6008968"/>
            <a:ext cx="9177619" cy="224898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5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lang="en-US" sz="4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182880">
              <a:spcBef>
                <a:spcPts val="0"/>
              </a:spcBef>
              <a:defRPr lang="en-US" sz="4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411480">
              <a:spcBef>
                <a:spcPts val="0"/>
              </a:spcBef>
              <a:defRPr lang="en-US" sz="4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365760">
              <a:spcBef>
                <a:spcPts val="0"/>
              </a:spcBef>
              <a:def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23"/>
          </p:nvPr>
        </p:nvSpPr>
        <p:spPr>
          <a:xfrm>
            <a:off x="22699071" y="6008968"/>
            <a:ext cx="9177619" cy="224898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5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lang="en-US" sz="4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182880">
              <a:spcBef>
                <a:spcPts val="0"/>
              </a:spcBef>
              <a:defRPr lang="en-US" sz="4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411480">
              <a:spcBef>
                <a:spcPts val="0"/>
              </a:spcBef>
              <a:defRPr lang="en-US" sz="4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365760">
              <a:spcBef>
                <a:spcPts val="0"/>
              </a:spcBef>
              <a:def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24"/>
          </p:nvPr>
        </p:nvSpPr>
        <p:spPr>
          <a:xfrm>
            <a:off x="33251502" y="6024064"/>
            <a:ext cx="9177619" cy="22474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5800" b="1" kern="120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defRPr lang="en-US" sz="4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-182880">
              <a:spcBef>
                <a:spcPts val="0"/>
              </a:spcBef>
              <a:defRPr lang="en-US" sz="4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411480">
              <a:spcBef>
                <a:spcPts val="0"/>
              </a:spcBef>
              <a:defRPr lang="en-US" sz="4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365760">
              <a:spcBef>
                <a:spcPts val="0"/>
              </a:spcBef>
              <a:def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7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6C3">
            <a:alpha val="3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FD2BED9-0AE5-6885-206A-DFDD3A3F8E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93925" y="1317625"/>
            <a:ext cx="39503350" cy="299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Choose  2, 3, or 4 column master </a:t>
            </a:r>
            <a:br>
              <a:rPr lang="en-US" altLang="en-US"/>
            </a:br>
            <a:r>
              <a:rPr lang="en-US" altLang="en-US"/>
              <a:t>from “Slide Master” list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</p:sldLayoutIdLst>
  <p:txStyles>
    <p:titleStyle>
      <a:lvl1pPr algn="ctr" defTabSz="2193925" rtl="0" eaLnBrk="0" fontAlgn="base" hangingPunct="0">
        <a:spcBef>
          <a:spcPct val="0"/>
        </a:spcBef>
        <a:spcAft>
          <a:spcPct val="0"/>
        </a:spcAft>
        <a:defRPr sz="176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2193925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2193925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2193925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2193925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644650" indent="-1644650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3565525" indent="-1371600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548640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7680325" indent="-1096963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987425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7390-ED31-FAC1-7F0D-DA276C602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938" y="355600"/>
            <a:ext cx="40173275" cy="326231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sz="9800" dirty="0"/>
              <a:t>Fluid-immersion Laser Micromachining (</a:t>
            </a:r>
            <a:r>
              <a:rPr sz="9800" dirty="0" err="1"/>
              <a:t>FiLM</a:t>
            </a:r>
            <a:r>
              <a:rPr sz="9800" dirty="0"/>
              <a:t>) Using Ionic Liquids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C0D4-0858-AF8D-F9F7-57A73B6408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87525" y="2692400"/>
            <a:ext cx="40171688" cy="2346325"/>
          </a:xfrm>
        </p:spPr>
        <p:txBody>
          <a:bodyPr/>
          <a:lstStyle/>
          <a:p>
            <a:pPr algn="ctr">
              <a:defRPr/>
            </a:pPr>
            <a:r>
              <a:rPr dirty="0"/>
              <a:t>John Allman, Brian K. Canfield, Lino Costa, Alexander Terekhov, Trevor Moeller</a:t>
            </a:r>
          </a:p>
        </p:txBody>
      </p:sp>
      <p:pic>
        <p:nvPicPr>
          <p:cNvPr id="6148" name="Google Shape;64;p1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54CBE012-3F04-EE12-9B0C-3EE75EF4313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2240" y="29901812"/>
            <a:ext cx="8128000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Flowchart: Connector 6148">
            <a:extLst>
              <a:ext uri="{FF2B5EF4-FFF2-40B4-BE49-F238E27FC236}">
                <a16:creationId xmlns:a16="http://schemas.microsoft.com/office/drawing/2014/main" id="{83A5A4C3-E747-551F-CA3C-EE63E9FB24A6}"/>
              </a:ext>
            </a:extLst>
          </p:cNvPr>
          <p:cNvSpPr/>
          <p:nvPr/>
        </p:nvSpPr>
        <p:spPr>
          <a:xfrm>
            <a:off x="2498523" y="26816525"/>
            <a:ext cx="2681514" cy="1485990"/>
          </a:xfrm>
          <a:prstGeom prst="flowChartConnecto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150" name="Flowchart: Connector 6149">
            <a:extLst>
              <a:ext uri="{FF2B5EF4-FFF2-40B4-BE49-F238E27FC236}">
                <a16:creationId xmlns:a16="http://schemas.microsoft.com/office/drawing/2014/main" id="{0BCDE4B5-BF70-37B2-2E52-549F5CAED84C}"/>
              </a:ext>
            </a:extLst>
          </p:cNvPr>
          <p:cNvSpPr/>
          <p:nvPr/>
        </p:nvSpPr>
        <p:spPr>
          <a:xfrm>
            <a:off x="8286544" y="26773883"/>
            <a:ext cx="2681514" cy="1485990"/>
          </a:xfrm>
          <a:prstGeom prst="flowChartConnecto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151" name="Flowchart: Connector 6150">
            <a:extLst>
              <a:ext uri="{FF2B5EF4-FFF2-40B4-BE49-F238E27FC236}">
                <a16:creationId xmlns:a16="http://schemas.microsoft.com/office/drawing/2014/main" id="{79BCFA88-11F2-1944-EB99-02A98A7C11EC}"/>
              </a:ext>
            </a:extLst>
          </p:cNvPr>
          <p:cNvSpPr/>
          <p:nvPr/>
        </p:nvSpPr>
        <p:spPr>
          <a:xfrm>
            <a:off x="14238543" y="26773883"/>
            <a:ext cx="2681514" cy="1485990"/>
          </a:xfrm>
          <a:prstGeom prst="flowChartConnecto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52" name="Arrow: Right 6151">
            <a:extLst>
              <a:ext uri="{FF2B5EF4-FFF2-40B4-BE49-F238E27FC236}">
                <a16:creationId xmlns:a16="http://schemas.microsoft.com/office/drawing/2014/main" id="{0CDC61D1-4BD0-C932-47F4-9B3D6D0FE5BF}"/>
              </a:ext>
            </a:extLst>
          </p:cNvPr>
          <p:cNvSpPr/>
          <p:nvPr/>
        </p:nvSpPr>
        <p:spPr>
          <a:xfrm>
            <a:off x="5481871" y="26808558"/>
            <a:ext cx="2586103" cy="141663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Arrow: Right 6152">
            <a:extLst>
              <a:ext uri="{FF2B5EF4-FFF2-40B4-BE49-F238E27FC236}">
                <a16:creationId xmlns:a16="http://schemas.microsoft.com/office/drawing/2014/main" id="{D06BF06B-83B5-B1A3-0D86-89DE5B7A3250}"/>
              </a:ext>
            </a:extLst>
          </p:cNvPr>
          <p:cNvSpPr/>
          <p:nvPr/>
        </p:nvSpPr>
        <p:spPr>
          <a:xfrm>
            <a:off x="11386570" y="26885876"/>
            <a:ext cx="2586103" cy="141663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5" name="Flowchart: Off-page Connector 6184">
            <a:extLst>
              <a:ext uri="{FF2B5EF4-FFF2-40B4-BE49-F238E27FC236}">
                <a16:creationId xmlns:a16="http://schemas.microsoft.com/office/drawing/2014/main" id="{29763019-04A9-F54D-6B80-BD3EEBCFF484}"/>
              </a:ext>
            </a:extLst>
          </p:cNvPr>
          <p:cNvSpPr/>
          <p:nvPr/>
        </p:nvSpPr>
        <p:spPr>
          <a:xfrm>
            <a:off x="1489251" y="13697845"/>
            <a:ext cx="5029200" cy="7245041"/>
          </a:xfrm>
          <a:prstGeom prst="flowChartOffpageConnecto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dk2"/>
                </a:solidFill>
              </a:rPr>
              <a:t>The intense energy of the focused laser vaporizes the liquid in the focal region and instantly generates a plume of plasma.</a:t>
            </a:r>
            <a:endParaRPr lang="en-US" sz="4000" dirty="0">
              <a:effectLst/>
            </a:endParaRPr>
          </a:p>
        </p:txBody>
      </p:sp>
      <p:sp>
        <p:nvSpPr>
          <p:cNvPr id="6186" name="Flowchart: Off-page Connector 6185">
            <a:extLst>
              <a:ext uri="{FF2B5EF4-FFF2-40B4-BE49-F238E27FC236}">
                <a16:creationId xmlns:a16="http://schemas.microsoft.com/office/drawing/2014/main" id="{3C2197C9-1AE1-99FE-A89B-E973B42B1DE4}"/>
              </a:ext>
            </a:extLst>
          </p:cNvPr>
          <p:cNvSpPr/>
          <p:nvPr/>
        </p:nvSpPr>
        <p:spPr>
          <a:xfrm>
            <a:off x="7467858" y="13697845"/>
            <a:ext cx="5029200" cy="7222353"/>
          </a:xfrm>
          <a:prstGeom prst="flowChartOffpageConnecto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>
                <a:solidFill>
                  <a:schemeClr val="dk2"/>
                </a:solidFill>
              </a:rPr>
              <a:t>A cavitation bubble is formed and radially expands until the pressures inside and outside the bubble are equal. then the bubble begins to collapse inwards.</a:t>
            </a:r>
            <a:endParaRPr lang="en-US" sz="4000" dirty="0"/>
          </a:p>
          <a:p>
            <a:pPr algn="ctr"/>
            <a:endParaRPr lang="en-US" dirty="0"/>
          </a:p>
        </p:txBody>
      </p:sp>
      <p:sp>
        <p:nvSpPr>
          <p:cNvPr id="6196" name="Rectangle 6195">
            <a:extLst>
              <a:ext uri="{FF2B5EF4-FFF2-40B4-BE49-F238E27FC236}">
                <a16:creationId xmlns:a16="http://schemas.microsoft.com/office/drawing/2014/main" id="{48098C9C-9B10-81F3-C81A-B3DF427115BE}"/>
              </a:ext>
            </a:extLst>
          </p:cNvPr>
          <p:cNvSpPr/>
          <p:nvPr/>
        </p:nvSpPr>
        <p:spPr>
          <a:xfrm>
            <a:off x="462347" y="4731940"/>
            <a:ext cx="18690955" cy="24711740"/>
          </a:xfrm>
          <a:prstGeom prst="rect">
            <a:avLst/>
          </a:prstGeom>
          <a:noFill/>
          <a:ln w="63500">
            <a:solidFill>
              <a:srgbClr val="F5861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dk2"/>
              </a:solidFill>
            </a:endParaRPr>
          </a:p>
        </p:txBody>
      </p:sp>
      <p:sp>
        <p:nvSpPr>
          <p:cNvPr id="6197" name="TextBox 6196">
            <a:extLst>
              <a:ext uri="{FF2B5EF4-FFF2-40B4-BE49-F238E27FC236}">
                <a16:creationId xmlns:a16="http://schemas.microsoft.com/office/drawing/2014/main" id="{FAA630AF-2B39-9275-E214-08F7C8461CC5}"/>
              </a:ext>
            </a:extLst>
          </p:cNvPr>
          <p:cNvSpPr txBox="1"/>
          <p:nvPr/>
        </p:nvSpPr>
        <p:spPr>
          <a:xfrm>
            <a:off x="986115" y="5024442"/>
            <a:ext cx="1760875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dk2"/>
                </a:solidFill>
              </a:rPr>
              <a:t>Laser-induced Cavitation</a:t>
            </a:r>
          </a:p>
          <a:p>
            <a:pPr algn="ctr"/>
            <a:endParaRPr lang="en-US" sz="5400" u="sng" dirty="0">
              <a:solidFill>
                <a:schemeClr val="dk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2"/>
                </a:solidFill>
              </a:rPr>
              <a:t>Cavitation is the process by which a void or cavity is formed inside a liquid. This “cavity” is devoid of the parent immersive liquid and is often in a gaseous or plasma state.  In laser-induced cavitation, a plasma is generated by energy transferred into the liquid by a focused laser. </a:t>
            </a:r>
          </a:p>
          <a:p>
            <a:endParaRPr lang="en-US" sz="4000" dirty="0">
              <a:solidFill>
                <a:schemeClr val="dk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2"/>
                </a:solidFill>
              </a:rPr>
              <a:t>Cavitation is heavily dependent on the physical properties of the liquid.</a:t>
            </a:r>
          </a:p>
          <a:p>
            <a:endParaRPr lang="en-US" sz="4000" dirty="0">
              <a:solidFill>
                <a:schemeClr val="dk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2"/>
                </a:solidFill>
              </a:rPr>
              <a:t>Liquids with different densities, surface tensions, vapor pressures, viscosities, and other physical properties will cavitate differently.</a:t>
            </a:r>
          </a:p>
        </p:txBody>
      </p:sp>
      <p:sp>
        <p:nvSpPr>
          <p:cNvPr id="6187" name="Flowchart: Off-page Connector 6186">
            <a:extLst>
              <a:ext uri="{FF2B5EF4-FFF2-40B4-BE49-F238E27FC236}">
                <a16:creationId xmlns:a16="http://schemas.microsoft.com/office/drawing/2014/main" id="{7ED786AB-F9C6-2730-0100-DB5E92B55629}"/>
              </a:ext>
            </a:extLst>
          </p:cNvPr>
          <p:cNvSpPr/>
          <p:nvPr/>
        </p:nvSpPr>
        <p:spPr>
          <a:xfrm>
            <a:off x="13249578" y="13667061"/>
            <a:ext cx="5029200" cy="7222353"/>
          </a:xfrm>
          <a:prstGeom prst="flowChartOffpageConnecto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  <a:p>
            <a:pPr algn="ctr"/>
            <a:endParaRPr lang="en-US" sz="4000" dirty="0">
              <a:solidFill>
                <a:schemeClr val="dk2"/>
              </a:solidFill>
            </a:endParaRPr>
          </a:p>
          <a:p>
            <a:pPr algn="ctr"/>
            <a:r>
              <a:rPr lang="en-US" sz="4000" dirty="0">
                <a:solidFill>
                  <a:schemeClr val="dk2"/>
                </a:solidFill>
              </a:rPr>
              <a:t>As the bubble collapses, a liquid microjet forms and causes additional damage to the surface. This jet can also clear any loose debris from the area.</a:t>
            </a:r>
          </a:p>
          <a:p>
            <a:pPr algn="ctr"/>
            <a:endParaRPr lang="en-US" dirty="0"/>
          </a:p>
        </p:txBody>
      </p:sp>
      <p:pic>
        <p:nvPicPr>
          <p:cNvPr id="6188" name="Picture 6187">
            <a:extLst>
              <a:ext uri="{FF2B5EF4-FFF2-40B4-BE49-F238E27FC236}">
                <a16:creationId xmlns:a16="http://schemas.microsoft.com/office/drawing/2014/main" id="{1556FD20-CC13-11A2-2944-4ED3BD0E7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52"/>
          <a:stretch/>
        </p:blipFill>
        <p:spPr>
          <a:xfrm>
            <a:off x="31961472" y="6395594"/>
            <a:ext cx="11223450" cy="8119872"/>
          </a:xfrm>
          <a:prstGeom prst="rect">
            <a:avLst/>
          </a:prstGeom>
        </p:spPr>
      </p:pic>
      <p:sp>
        <p:nvSpPr>
          <p:cNvPr id="6189" name="Rectangle 6188">
            <a:extLst>
              <a:ext uri="{FF2B5EF4-FFF2-40B4-BE49-F238E27FC236}">
                <a16:creationId xmlns:a16="http://schemas.microsoft.com/office/drawing/2014/main" id="{38ABF409-AD00-2611-7A4A-9D9C4234BAEC}"/>
              </a:ext>
            </a:extLst>
          </p:cNvPr>
          <p:cNvSpPr/>
          <p:nvPr/>
        </p:nvSpPr>
        <p:spPr>
          <a:xfrm>
            <a:off x="19608104" y="4743313"/>
            <a:ext cx="11661265" cy="12884042"/>
          </a:xfrm>
          <a:prstGeom prst="rect">
            <a:avLst/>
          </a:prstGeom>
          <a:noFill/>
          <a:ln w="63500">
            <a:solidFill>
              <a:srgbClr val="F5861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dk2"/>
              </a:solidFill>
            </a:endParaRPr>
          </a:p>
        </p:txBody>
      </p:sp>
      <p:pic>
        <p:nvPicPr>
          <p:cNvPr id="6195" name="Picture 6194" descr="A close-up of a grey surface&#10;&#10;Description automatically generated">
            <a:extLst>
              <a:ext uri="{FF2B5EF4-FFF2-40B4-BE49-F238E27FC236}">
                <a16:creationId xmlns:a16="http://schemas.microsoft.com/office/drawing/2014/main" id="{249AAAFD-3B1D-ABC5-4B4A-1D50BACAE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60"/>
          <a:stretch/>
        </p:blipFill>
        <p:spPr>
          <a:xfrm>
            <a:off x="20027425" y="6414653"/>
            <a:ext cx="10812104" cy="8116914"/>
          </a:xfrm>
          <a:prstGeom prst="rect">
            <a:avLst/>
          </a:prstGeom>
        </p:spPr>
      </p:pic>
      <p:sp>
        <p:nvSpPr>
          <p:cNvPr id="6203" name="TextBox 6202">
            <a:extLst>
              <a:ext uri="{FF2B5EF4-FFF2-40B4-BE49-F238E27FC236}">
                <a16:creationId xmlns:a16="http://schemas.microsoft.com/office/drawing/2014/main" id="{7E22DF46-B2B1-1EEC-CC15-C889C435553A}"/>
              </a:ext>
            </a:extLst>
          </p:cNvPr>
          <p:cNvSpPr txBox="1"/>
          <p:nvPr/>
        </p:nvSpPr>
        <p:spPr>
          <a:xfrm>
            <a:off x="22281011" y="5034244"/>
            <a:ext cx="63049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u="sng" dirty="0">
                <a:solidFill>
                  <a:schemeClr val="dk2"/>
                </a:solidFill>
              </a:rPr>
              <a:t>Sample Imaging</a:t>
            </a:r>
            <a:endParaRPr lang="en-US" dirty="0"/>
          </a:p>
        </p:txBody>
      </p:sp>
      <p:sp>
        <p:nvSpPr>
          <p:cNvPr id="6204" name="TextBox 6203">
            <a:extLst>
              <a:ext uri="{FF2B5EF4-FFF2-40B4-BE49-F238E27FC236}">
                <a16:creationId xmlns:a16="http://schemas.microsoft.com/office/drawing/2014/main" id="{110A478D-9215-6E53-4665-15DDFDEFAFD2}"/>
              </a:ext>
            </a:extLst>
          </p:cNvPr>
          <p:cNvSpPr txBox="1"/>
          <p:nvPr/>
        </p:nvSpPr>
        <p:spPr>
          <a:xfrm>
            <a:off x="32242558" y="5067537"/>
            <a:ext cx="107773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u="sng" dirty="0">
                <a:solidFill>
                  <a:schemeClr val="dk2"/>
                </a:solidFill>
              </a:rPr>
              <a:t>Polymer Imprint Lithography</a:t>
            </a:r>
            <a:endParaRPr lang="en-US" dirty="0"/>
          </a:p>
        </p:txBody>
      </p:sp>
      <p:sp>
        <p:nvSpPr>
          <p:cNvPr id="6205" name="Rectangle 6204">
            <a:extLst>
              <a:ext uri="{FF2B5EF4-FFF2-40B4-BE49-F238E27FC236}">
                <a16:creationId xmlns:a16="http://schemas.microsoft.com/office/drawing/2014/main" id="{2647CAD4-C98A-AF48-542C-4C7E0F74D0FC}"/>
              </a:ext>
            </a:extLst>
          </p:cNvPr>
          <p:cNvSpPr/>
          <p:nvPr/>
        </p:nvSpPr>
        <p:spPr>
          <a:xfrm>
            <a:off x="466333" y="30043944"/>
            <a:ext cx="10536456" cy="2687980"/>
          </a:xfrm>
          <a:prstGeom prst="rect">
            <a:avLst/>
          </a:prstGeom>
          <a:solidFill>
            <a:srgbClr val="F586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06" name="Google Shape;54;p1" descr="SEAL for Navy - Tickle College of Engineering Outreach">
            <a:extLst>
              <a:ext uri="{FF2B5EF4-FFF2-40B4-BE49-F238E27FC236}">
                <a16:creationId xmlns:a16="http://schemas.microsoft.com/office/drawing/2014/main" id="{6D01EF5C-2B47-CF1E-2E4E-1F21707140B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880" y="29933065"/>
            <a:ext cx="7162799" cy="282110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0314A4-4D3D-941F-E039-04C68FBC864B}"/>
              </a:ext>
            </a:extLst>
          </p:cNvPr>
          <p:cNvSpPr txBox="1"/>
          <p:nvPr/>
        </p:nvSpPr>
        <p:spPr>
          <a:xfrm>
            <a:off x="19760653" y="14998330"/>
            <a:ext cx="11296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dk2"/>
                </a:solidFill>
              </a:rPr>
              <a:t>The samples are imaged via an SEM (Scanning Electron Microscope).  This enables the substrate surface to be inspected for damage at the nanometer scale. </a:t>
            </a:r>
            <a:endParaRPr lang="en-US" dirty="0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8AEAA8A5-729E-19BB-714C-7E8135397144}"/>
              </a:ext>
            </a:extLst>
          </p:cNvPr>
          <p:cNvSpPr/>
          <p:nvPr/>
        </p:nvSpPr>
        <p:spPr>
          <a:xfrm rot="5400000">
            <a:off x="24991315" y="8035964"/>
            <a:ext cx="170463" cy="611671"/>
          </a:xfrm>
          <a:prstGeom prst="rightBracket">
            <a:avLst>
              <a:gd name="adj" fmla="val 53187"/>
            </a:avLst>
          </a:prstGeom>
          <a:ln w="63500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2D413A-7FBC-2A60-2A18-EA24F661069F}"/>
              </a:ext>
            </a:extLst>
          </p:cNvPr>
          <p:cNvCxnSpPr>
            <a:cxnSpLocks/>
          </p:cNvCxnSpPr>
          <p:nvPr/>
        </p:nvCxnSpPr>
        <p:spPr>
          <a:xfrm>
            <a:off x="25036023" y="8400971"/>
            <a:ext cx="1" cy="298473"/>
          </a:xfrm>
          <a:prstGeom prst="line">
            <a:avLst/>
          </a:prstGeom>
          <a:ln w="635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FB05F0-ED3B-80DD-1016-33D92451CDA9}"/>
              </a:ext>
            </a:extLst>
          </p:cNvPr>
          <p:cNvCxnSpPr>
            <a:cxnSpLocks/>
          </p:cNvCxnSpPr>
          <p:nvPr/>
        </p:nvCxnSpPr>
        <p:spPr>
          <a:xfrm>
            <a:off x="25057620" y="8682911"/>
            <a:ext cx="1334893" cy="1"/>
          </a:xfrm>
          <a:prstGeom prst="line">
            <a:avLst/>
          </a:prstGeom>
          <a:ln w="635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094C21D-8E00-0FA1-FD3C-BBFF89305C9B}"/>
              </a:ext>
            </a:extLst>
          </p:cNvPr>
          <p:cNvSpPr txBox="1"/>
          <p:nvPr/>
        </p:nvSpPr>
        <p:spPr>
          <a:xfrm>
            <a:off x="26341617" y="8273210"/>
            <a:ext cx="3885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l-G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spacing between holes</a:t>
            </a: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FA7E1466-377B-048A-35DB-96CBE5165F6B}"/>
              </a:ext>
            </a:extLst>
          </p:cNvPr>
          <p:cNvSpPr/>
          <p:nvPr/>
        </p:nvSpPr>
        <p:spPr>
          <a:xfrm>
            <a:off x="31673048" y="4743884"/>
            <a:ext cx="11800299" cy="12872671"/>
          </a:xfrm>
          <a:prstGeom prst="rect">
            <a:avLst/>
          </a:prstGeom>
          <a:noFill/>
          <a:ln w="63500">
            <a:solidFill>
              <a:srgbClr val="F5861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dk2"/>
              </a:solidFill>
            </a:endParaRPr>
          </a:p>
        </p:txBody>
      </p:sp>
      <p:sp>
        <p:nvSpPr>
          <p:cNvPr id="6162" name="TextBox 6161">
            <a:extLst>
              <a:ext uri="{FF2B5EF4-FFF2-40B4-BE49-F238E27FC236}">
                <a16:creationId xmlns:a16="http://schemas.microsoft.com/office/drawing/2014/main" id="{E16A43DA-C06F-B972-BAB5-4FC742817763}"/>
              </a:ext>
            </a:extLst>
          </p:cNvPr>
          <p:cNvSpPr txBox="1"/>
          <p:nvPr/>
        </p:nvSpPr>
        <p:spPr>
          <a:xfrm>
            <a:off x="32054549" y="15078512"/>
            <a:ext cx="11153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dk2"/>
                </a:solidFill>
              </a:rPr>
              <a:t>Polymer imprint lithography is a technique used to make a negative replica cast of the substrate surface and any features ablated in it. </a:t>
            </a:r>
            <a:endParaRPr lang="en-US" dirty="0"/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789C7968-FF7C-97F7-2AAE-2A89206EEC2B}"/>
              </a:ext>
            </a:extLst>
          </p:cNvPr>
          <p:cNvSpPr/>
          <p:nvPr/>
        </p:nvSpPr>
        <p:spPr>
          <a:xfrm>
            <a:off x="19605290" y="17939636"/>
            <a:ext cx="23914950" cy="11504044"/>
          </a:xfrm>
          <a:prstGeom prst="rect">
            <a:avLst/>
          </a:prstGeom>
          <a:noFill/>
          <a:ln w="63500">
            <a:solidFill>
              <a:srgbClr val="F5861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dk2"/>
              </a:solidFill>
            </a:endParaRPr>
          </a:p>
        </p:txBody>
      </p:sp>
      <p:sp>
        <p:nvSpPr>
          <p:cNvPr id="6164" name="TextBox 6163">
            <a:extLst>
              <a:ext uri="{FF2B5EF4-FFF2-40B4-BE49-F238E27FC236}">
                <a16:creationId xmlns:a16="http://schemas.microsoft.com/office/drawing/2014/main" id="{D3BE3451-EEC4-C421-36EA-7FF6D6EBF291}"/>
              </a:ext>
            </a:extLst>
          </p:cNvPr>
          <p:cNvSpPr txBox="1"/>
          <p:nvPr/>
        </p:nvSpPr>
        <p:spPr>
          <a:xfrm>
            <a:off x="23461397" y="18000415"/>
            <a:ext cx="163347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u="sng" dirty="0">
                <a:solidFill>
                  <a:schemeClr val="dk2"/>
                </a:solidFill>
              </a:rPr>
              <a:t>Ionic Liquids Versus Other Liquids for </a:t>
            </a:r>
            <a:r>
              <a:rPr lang="en-US" sz="6600" u="sng" dirty="0" err="1">
                <a:solidFill>
                  <a:schemeClr val="dk2"/>
                </a:solidFill>
              </a:rPr>
              <a:t>FiLM</a:t>
            </a:r>
            <a:endParaRPr lang="en-US" dirty="0"/>
          </a:p>
        </p:txBody>
      </p:sp>
      <p:sp>
        <p:nvSpPr>
          <p:cNvPr id="6165" name="TextBox 6164">
            <a:extLst>
              <a:ext uri="{FF2B5EF4-FFF2-40B4-BE49-F238E27FC236}">
                <a16:creationId xmlns:a16="http://schemas.microsoft.com/office/drawing/2014/main" id="{C9BE6E6D-BA9F-23E5-3780-E08728F3A854}"/>
              </a:ext>
            </a:extLst>
          </p:cNvPr>
          <p:cNvSpPr txBox="1"/>
          <p:nvPr/>
        </p:nvSpPr>
        <p:spPr>
          <a:xfrm>
            <a:off x="32956101" y="10419952"/>
            <a:ext cx="2932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Replica of hole interior</a:t>
            </a:r>
          </a:p>
        </p:txBody>
      </p: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61CA469A-F19B-FCEC-F1B9-D3B813E90E92}"/>
              </a:ext>
            </a:extLst>
          </p:cNvPr>
          <p:cNvCxnSpPr>
            <a:cxnSpLocks/>
            <a:stCxn id="6165" idx="3"/>
          </p:cNvCxnSpPr>
          <p:nvPr/>
        </p:nvCxnSpPr>
        <p:spPr>
          <a:xfrm flipV="1">
            <a:off x="35888985" y="10178951"/>
            <a:ext cx="375138" cy="90272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71" name="TextBox 6170">
            <a:extLst>
              <a:ext uri="{FF2B5EF4-FFF2-40B4-BE49-F238E27FC236}">
                <a16:creationId xmlns:a16="http://schemas.microsoft.com/office/drawing/2014/main" id="{9425DB9F-B1D6-BDEA-0101-9D24B46C4866}"/>
              </a:ext>
            </a:extLst>
          </p:cNvPr>
          <p:cNvSpPr txBox="1"/>
          <p:nvPr/>
        </p:nvSpPr>
        <p:spPr>
          <a:xfrm>
            <a:off x="20142764" y="26156226"/>
            <a:ext cx="231974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2"/>
                </a:solidFill>
              </a:rPr>
              <a:t>Ionic liquids as the immersion liquid for </a:t>
            </a:r>
            <a:r>
              <a:rPr lang="en-US" sz="4000" dirty="0" err="1">
                <a:solidFill>
                  <a:schemeClr val="dk2"/>
                </a:solidFill>
              </a:rPr>
              <a:t>FiLM</a:t>
            </a:r>
            <a:r>
              <a:rPr lang="en-US" sz="4000" dirty="0">
                <a:solidFill>
                  <a:schemeClr val="dk2"/>
                </a:solidFill>
              </a:rPr>
              <a:t> decreased the damage done to the substrate surface.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dk2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2"/>
                </a:solidFill>
              </a:rPr>
              <a:t>Ionic liquids have very low vapor pressures (especially compared to fluids like water).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dk2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2"/>
                </a:solidFill>
              </a:rPr>
              <a:t>Note the size difference of the holes between the Ionic Liquids and water</a:t>
            </a:r>
          </a:p>
        </p:txBody>
      </p:sp>
      <p:cxnSp>
        <p:nvCxnSpPr>
          <p:cNvPr id="6173" name="Straight Arrow Connector 6172">
            <a:extLst>
              <a:ext uri="{FF2B5EF4-FFF2-40B4-BE49-F238E27FC236}">
                <a16:creationId xmlns:a16="http://schemas.microsoft.com/office/drawing/2014/main" id="{863B408D-1B16-4B43-4134-9CEEBAF701D2}"/>
              </a:ext>
            </a:extLst>
          </p:cNvPr>
          <p:cNvCxnSpPr>
            <a:cxnSpLocks/>
            <a:stCxn id="6165" idx="3"/>
          </p:cNvCxnSpPr>
          <p:nvPr/>
        </p:nvCxnSpPr>
        <p:spPr>
          <a:xfrm>
            <a:off x="35888985" y="11081672"/>
            <a:ext cx="800822" cy="90272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82" name="TextBox 6181">
            <a:extLst>
              <a:ext uri="{FF2B5EF4-FFF2-40B4-BE49-F238E27FC236}">
                <a16:creationId xmlns:a16="http://schemas.microsoft.com/office/drawing/2014/main" id="{E48EE9CE-C608-EF1F-C062-FBC3F3CA0BE2}"/>
              </a:ext>
            </a:extLst>
          </p:cNvPr>
          <p:cNvSpPr txBox="1"/>
          <p:nvPr/>
        </p:nvSpPr>
        <p:spPr>
          <a:xfrm>
            <a:off x="37072021" y="19126571"/>
            <a:ext cx="493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dk2"/>
                </a:solidFill>
              </a:rPr>
              <a:t>BMI (Ionic Liquid)</a:t>
            </a:r>
          </a:p>
        </p:txBody>
      </p:sp>
      <p:pic>
        <p:nvPicPr>
          <p:cNvPr id="6191" name="Picture 6190" descr="A close-up of a hole&#10;&#10;Description automatically generated">
            <a:extLst>
              <a:ext uri="{FF2B5EF4-FFF2-40B4-BE49-F238E27FC236}">
                <a16:creationId xmlns:a16="http://schemas.microsoft.com/office/drawing/2014/main" id="{2CB58652-2C0A-2F5A-9DEB-594507395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9834" y="19861241"/>
            <a:ext cx="7677647" cy="6142118"/>
          </a:xfrm>
          <a:prstGeom prst="rect">
            <a:avLst/>
          </a:prstGeom>
        </p:spPr>
      </p:pic>
      <p:sp>
        <p:nvSpPr>
          <p:cNvPr id="6192" name="TextBox 6191">
            <a:extLst>
              <a:ext uri="{FF2B5EF4-FFF2-40B4-BE49-F238E27FC236}">
                <a16:creationId xmlns:a16="http://schemas.microsoft.com/office/drawing/2014/main" id="{8B84F7D7-1C44-1CFC-EF7C-4F9A971008A4}"/>
              </a:ext>
            </a:extLst>
          </p:cNvPr>
          <p:cNvSpPr txBox="1"/>
          <p:nvPr/>
        </p:nvSpPr>
        <p:spPr>
          <a:xfrm>
            <a:off x="29503794" y="19077176"/>
            <a:ext cx="4270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dk2"/>
                </a:solidFill>
              </a:rPr>
              <a:t>Deionized Water</a:t>
            </a:r>
          </a:p>
        </p:txBody>
      </p:sp>
      <p:pic>
        <p:nvPicPr>
          <p:cNvPr id="6194" name="Picture 6193" descr="A close-up of a rock formation&#10;&#10;Description automatically generated">
            <a:extLst>
              <a:ext uri="{FF2B5EF4-FFF2-40B4-BE49-F238E27FC236}">
                <a16:creationId xmlns:a16="http://schemas.microsoft.com/office/drawing/2014/main" id="{CB601C25-6043-853C-9B85-20533C7F6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9788" y="19861241"/>
            <a:ext cx="7677647" cy="6142118"/>
          </a:xfrm>
          <a:prstGeom prst="rect">
            <a:avLst/>
          </a:prstGeom>
        </p:spPr>
      </p:pic>
      <p:cxnSp>
        <p:nvCxnSpPr>
          <p:cNvPr id="6209" name="Straight Connector 6208">
            <a:extLst>
              <a:ext uri="{FF2B5EF4-FFF2-40B4-BE49-F238E27FC236}">
                <a16:creationId xmlns:a16="http://schemas.microsoft.com/office/drawing/2014/main" id="{A2F33A74-5901-B793-6132-D60C7D4DFB3C}"/>
              </a:ext>
            </a:extLst>
          </p:cNvPr>
          <p:cNvCxnSpPr>
            <a:cxnSpLocks/>
          </p:cNvCxnSpPr>
          <p:nvPr/>
        </p:nvCxnSpPr>
        <p:spPr>
          <a:xfrm>
            <a:off x="33372668" y="25363170"/>
            <a:ext cx="60388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10" name="Straight Connector 6209">
            <a:extLst>
              <a:ext uri="{FF2B5EF4-FFF2-40B4-BE49-F238E27FC236}">
                <a16:creationId xmlns:a16="http://schemas.microsoft.com/office/drawing/2014/main" id="{91917C94-6B1D-A905-33C8-D65B6FC10A7C}"/>
              </a:ext>
            </a:extLst>
          </p:cNvPr>
          <p:cNvCxnSpPr>
            <a:cxnSpLocks/>
          </p:cNvCxnSpPr>
          <p:nvPr/>
        </p:nvCxnSpPr>
        <p:spPr>
          <a:xfrm>
            <a:off x="40408381" y="25266874"/>
            <a:ext cx="90238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9F9D437-5169-C6F6-D699-882599E8F421}"/>
              </a:ext>
            </a:extLst>
          </p:cNvPr>
          <p:cNvGrpSpPr/>
          <p:nvPr/>
        </p:nvGrpSpPr>
        <p:grpSpPr>
          <a:xfrm>
            <a:off x="1074718" y="21087360"/>
            <a:ext cx="17608754" cy="5521182"/>
            <a:chOff x="1074718" y="21087360"/>
            <a:chExt cx="17608754" cy="5521182"/>
          </a:xfrm>
        </p:grpSpPr>
        <p:pic>
          <p:nvPicPr>
            <p:cNvPr id="6" name="Picture 5" descr="A blue and white square with a blue background&#10;&#10;Description automatically generated">
              <a:extLst>
                <a:ext uri="{FF2B5EF4-FFF2-40B4-BE49-F238E27FC236}">
                  <a16:creationId xmlns:a16="http://schemas.microsoft.com/office/drawing/2014/main" id="{9B5A6B3B-0C9E-E17F-FF93-B3ACDE17C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718" y="21087360"/>
              <a:ext cx="17608754" cy="5469597"/>
            </a:xfrm>
            <a:prstGeom prst="rect">
              <a:avLst/>
            </a:prstGeom>
          </p:spPr>
        </p:pic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DF86F553-E430-DF40-FC93-C25CA70C23C9}"/>
                </a:ext>
              </a:extLst>
            </p:cNvPr>
            <p:cNvSpPr/>
            <p:nvPr/>
          </p:nvSpPr>
          <p:spPr>
            <a:xfrm rot="5400000">
              <a:off x="8316847" y="22068777"/>
              <a:ext cx="3258443" cy="3258444"/>
            </a:xfrm>
            <a:prstGeom prst="chord">
              <a:avLst>
                <a:gd name="adj1" fmla="val 3784647"/>
                <a:gd name="adj2" fmla="val 17813466"/>
              </a:avLst>
            </a:prstGeom>
            <a:gradFill>
              <a:gsLst>
                <a:gs pos="0">
                  <a:srgbClr val="FF0000"/>
                </a:gs>
                <a:gs pos="50000">
                  <a:srgbClr val="FFC000"/>
                </a:gs>
                <a:gs pos="100000">
                  <a:srgbClr val="FFFF6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AC8E25-68CA-8559-AFC3-ED628D362F5B}"/>
                </a:ext>
              </a:extLst>
            </p:cNvPr>
            <p:cNvSpPr/>
            <p:nvPr/>
          </p:nvSpPr>
          <p:spPr>
            <a:xfrm>
              <a:off x="8676967" y="24345115"/>
              <a:ext cx="209370" cy="209370"/>
            </a:xfrm>
            <a:prstGeom prst="ellipse">
              <a:avLst/>
            </a:prstGeom>
            <a:solidFill>
              <a:srgbClr val="DAE3F3"/>
            </a:solidFill>
            <a:ln>
              <a:solidFill>
                <a:srgbClr val="DAE3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CF603C-ABA8-46B1-2A03-67D9C2377BF1}"/>
                </a:ext>
              </a:extLst>
            </p:cNvPr>
            <p:cNvSpPr/>
            <p:nvPr/>
          </p:nvSpPr>
          <p:spPr>
            <a:xfrm>
              <a:off x="11024044" y="24345115"/>
              <a:ext cx="209370" cy="209370"/>
            </a:xfrm>
            <a:prstGeom prst="ellipse">
              <a:avLst/>
            </a:prstGeom>
            <a:solidFill>
              <a:srgbClr val="DAE3F3"/>
            </a:solidFill>
            <a:ln>
              <a:solidFill>
                <a:srgbClr val="DAE3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EF7503-25FC-CF15-9E77-7119A267E0E3}"/>
                </a:ext>
              </a:extLst>
            </p:cNvPr>
            <p:cNvSpPr/>
            <p:nvPr/>
          </p:nvSpPr>
          <p:spPr>
            <a:xfrm>
              <a:off x="14559252" y="24345115"/>
              <a:ext cx="209370" cy="209370"/>
            </a:xfrm>
            <a:prstGeom prst="ellipse">
              <a:avLst/>
            </a:prstGeom>
            <a:solidFill>
              <a:srgbClr val="DAE3F3"/>
            </a:solidFill>
            <a:ln>
              <a:solidFill>
                <a:srgbClr val="DAE3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F7C276-14C4-7D50-B316-3ED41ADFA6E7}"/>
                </a:ext>
              </a:extLst>
            </p:cNvPr>
            <p:cNvSpPr/>
            <p:nvPr/>
          </p:nvSpPr>
          <p:spPr>
            <a:xfrm>
              <a:off x="16850492" y="24345115"/>
              <a:ext cx="209370" cy="209370"/>
            </a:xfrm>
            <a:prstGeom prst="ellipse">
              <a:avLst/>
            </a:prstGeom>
            <a:solidFill>
              <a:srgbClr val="DAE3F3"/>
            </a:solidFill>
            <a:ln>
              <a:solidFill>
                <a:srgbClr val="DAE3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76193C-B95C-58F4-6333-A9077C066813}"/>
                </a:ext>
              </a:extLst>
            </p:cNvPr>
            <p:cNvGrpSpPr/>
            <p:nvPr/>
          </p:nvGrpSpPr>
          <p:grpSpPr>
            <a:xfrm>
              <a:off x="9982458" y="21443155"/>
              <a:ext cx="0" cy="1311122"/>
              <a:chOff x="6157115" y="455165"/>
              <a:chExt cx="0" cy="649567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AC3EC69-01DB-11B1-65EB-5BD24AD67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7115" y="455165"/>
                <a:ext cx="0" cy="307678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A3D1D4B-C8F9-3E40-2539-FE8512258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57115" y="762843"/>
                <a:ext cx="0" cy="341889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70744E-FF40-AB05-A234-90E39BF8C9BE}"/>
                </a:ext>
              </a:extLst>
            </p:cNvPr>
            <p:cNvGrpSpPr/>
            <p:nvPr/>
          </p:nvGrpSpPr>
          <p:grpSpPr>
            <a:xfrm rot="18353412">
              <a:off x="8614448" y="22110656"/>
              <a:ext cx="10748" cy="1255290"/>
              <a:chOff x="6015174" y="429708"/>
              <a:chExt cx="5325" cy="621906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B760B7E-B3F0-17CD-FCB3-B5DB5400B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5174" y="429708"/>
                <a:ext cx="0" cy="307678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61DEEE6-551D-E13C-1E6D-1EA0DCA8F4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0499" y="743936"/>
                <a:ext cx="0" cy="307678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3E1DD0-3B07-B8FC-5A72-17D3569468B6}"/>
                </a:ext>
              </a:extLst>
            </p:cNvPr>
            <p:cNvGrpSpPr/>
            <p:nvPr/>
          </p:nvGrpSpPr>
          <p:grpSpPr>
            <a:xfrm rot="3246588" flipH="1">
              <a:off x="11325244" y="23071863"/>
              <a:ext cx="440459" cy="1347327"/>
              <a:chOff x="5415912" y="582274"/>
              <a:chExt cx="218216" cy="667504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BE28738-D889-114D-FB26-47E00916F0F0}"/>
                  </a:ext>
                </a:extLst>
              </p:cNvPr>
              <p:cNvCxnSpPr>
                <a:cxnSpLocks/>
              </p:cNvCxnSpPr>
              <p:nvPr/>
            </p:nvCxnSpPr>
            <p:spPr>
              <a:xfrm rot="3246588">
                <a:off x="5239363" y="758823"/>
                <a:ext cx="353097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B7CE2-A923-A005-F079-4B38B070F9E2}"/>
                  </a:ext>
                </a:extLst>
              </p:cNvPr>
              <p:cNvCxnSpPr>
                <a:cxnSpLocks/>
              </p:cNvCxnSpPr>
              <p:nvPr/>
            </p:nvCxnSpPr>
            <p:spPr>
              <a:xfrm rot="3246588" flipH="1">
                <a:off x="5444734" y="1060385"/>
                <a:ext cx="378787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54B793-2F2C-7308-6FB8-53CEBDF19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7773" y="23299842"/>
              <a:ext cx="1628294" cy="52231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EC98CB-D278-6F22-89AA-6CA6B6484BCC}"/>
                </a:ext>
              </a:extLst>
            </p:cNvPr>
            <p:cNvSpPr txBox="1"/>
            <p:nvPr/>
          </p:nvSpPr>
          <p:spPr>
            <a:xfrm>
              <a:off x="8548980" y="23729139"/>
              <a:ext cx="12025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R</a:t>
              </a:r>
              <a:r>
                <a:rPr lang="en-US" sz="4000" baseline="-25000" dirty="0"/>
                <a:t>max</a:t>
              </a:r>
              <a:endParaRPr lang="en-US" sz="4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9A3241-4E4A-14A3-2822-CD9F2E2EF41F}"/>
                </a:ext>
              </a:extLst>
            </p:cNvPr>
            <p:cNvSpPr txBox="1"/>
            <p:nvPr/>
          </p:nvSpPr>
          <p:spPr>
            <a:xfrm>
              <a:off x="4755686" y="21140831"/>
              <a:ext cx="20393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dirty="0"/>
                <a:t>515 nm </a:t>
              </a:r>
            </a:p>
            <a:p>
              <a:pPr algn="r"/>
              <a:r>
                <a:rPr lang="en-US" sz="4000" dirty="0"/>
                <a:t>Laser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8BD74F-2723-948E-55AD-BF542BC61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40" y="22056857"/>
              <a:ext cx="812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C986BD-72D4-E1DA-EF71-7F754F91E886}"/>
                </a:ext>
              </a:extLst>
            </p:cNvPr>
            <p:cNvSpPr txBox="1"/>
            <p:nvPr/>
          </p:nvSpPr>
          <p:spPr>
            <a:xfrm>
              <a:off x="1142073" y="23057071"/>
              <a:ext cx="24673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Plasma </a:t>
              </a:r>
            </a:p>
            <a:p>
              <a:r>
                <a:rPr lang="en-US" sz="3600" dirty="0"/>
                <a:t>Generation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06B5D0D-A496-8990-CB6C-CB038B04F33F}"/>
                </a:ext>
              </a:extLst>
            </p:cNvPr>
            <p:cNvCxnSpPr>
              <a:cxnSpLocks/>
            </p:cNvCxnSpPr>
            <p:nvPr/>
          </p:nvCxnSpPr>
          <p:spPr>
            <a:xfrm>
              <a:off x="2324448" y="24257400"/>
              <a:ext cx="757260" cy="710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A656E4-1F85-A79E-D472-0B55F3E75721}"/>
                </a:ext>
              </a:extLst>
            </p:cNvPr>
            <p:cNvSpPr txBox="1"/>
            <p:nvPr/>
          </p:nvSpPr>
          <p:spPr>
            <a:xfrm>
              <a:off x="1142073" y="25462864"/>
              <a:ext cx="31967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Glass slide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ABEA38-0773-1288-DB19-44C2BA6820AA}"/>
                </a:ext>
              </a:extLst>
            </p:cNvPr>
            <p:cNvSpPr txBox="1"/>
            <p:nvPr/>
          </p:nvSpPr>
          <p:spPr>
            <a:xfrm>
              <a:off x="10601928" y="23648633"/>
              <a:ext cx="21948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dirty="0"/>
                <a:t>P</a:t>
              </a:r>
              <a:r>
                <a:rPr lang="en-US" sz="4000" baseline="-25000" dirty="0"/>
                <a:t>in</a:t>
              </a:r>
              <a:r>
                <a:rPr lang="en-US" sz="4000" dirty="0"/>
                <a:t> = P</a:t>
              </a:r>
              <a:r>
                <a:rPr lang="en-US" sz="4000" baseline="-25000" dirty="0"/>
                <a:t>out</a:t>
              </a:r>
              <a:endParaRPr lang="en-US" sz="4000" dirty="0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BFDCE210-5D65-37B7-65E6-7EEED6AACFFA}"/>
                </a:ext>
              </a:extLst>
            </p:cNvPr>
            <p:cNvSpPr/>
            <p:nvPr/>
          </p:nvSpPr>
          <p:spPr>
            <a:xfrm rot="10800000">
              <a:off x="8890502" y="24421369"/>
              <a:ext cx="2128596" cy="1289240"/>
            </a:xfrm>
            <a:prstGeom prst="trapezoid">
              <a:avLst>
                <a:gd name="adj" fmla="val 29925"/>
              </a:avLst>
            </a:prstGeom>
            <a:gradFill flip="none" rotWithShape="1">
              <a:gsLst>
                <a:gs pos="0">
                  <a:srgbClr val="FFE136"/>
                </a:gs>
                <a:gs pos="100000">
                  <a:srgbClr val="DAE3F4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C904BB1-9C57-1F9E-156E-57770B273F98}"/>
                </a:ext>
              </a:extLst>
            </p:cNvPr>
            <p:cNvCxnSpPr>
              <a:cxnSpLocks/>
            </p:cNvCxnSpPr>
            <p:nvPr/>
          </p:nvCxnSpPr>
          <p:spPr>
            <a:xfrm rot="3246588" flipH="1" flipV="1">
              <a:off x="10986031" y="22621154"/>
              <a:ext cx="0" cy="6210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D77CB06-B429-5B31-97B9-CBEE2DCA401D}"/>
                </a:ext>
              </a:extLst>
            </p:cNvPr>
            <p:cNvCxnSpPr>
              <a:cxnSpLocks/>
            </p:cNvCxnSpPr>
            <p:nvPr/>
          </p:nvCxnSpPr>
          <p:spPr>
            <a:xfrm rot="3246588">
              <a:off x="11530138" y="22245269"/>
              <a:ext cx="0" cy="62103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4CC1AAC-8121-507C-8552-19D49BDFA3D9}"/>
                </a:ext>
              </a:extLst>
            </p:cNvPr>
            <p:cNvSpPr/>
            <p:nvPr/>
          </p:nvSpPr>
          <p:spPr>
            <a:xfrm>
              <a:off x="14861211" y="22881359"/>
              <a:ext cx="1848052" cy="149366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lumMod val="100000"/>
                  </a:schemeClr>
                </a:gs>
                <a:gs pos="18000">
                  <a:srgbClr val="FFE73E"/>
                </a:gs>
                <a:gs pos="100000">
                  <a:srgbClr val="95ABE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ardrop 56">
              <a:extLst>
                <a:ext uri="{FF2B5EF4-FFF2-40B4-BE49-F238E27FC236}">
                  <a16:creationId xmlns:a16="http://schemas.microsoft.com/office/drawing/2014/main" id="{018F8E14-1FEB-D067-501C-215FADE64850}"/>
                </a:ext>
              </a:extLst>
            </p:cNvPr>
            <p:cNvSpPr/>
            <p:nvPr/>
          </p:nvSpPr>
          <p:spPr>
            <a:xfrm rot="13551576" flipH="1">
              <a:off x="14753262" y="21156666"/>
              <a:ext cx="2061615" cy="1987921"/>
            </a:xfrm>
            <a:prstGeom prst="teardrop">
              <a:avLst>
                <a:gd name="adj" fmla="val 200000"/>
              </a:avLst>
            </a:prstGeom>
            <a:solidFill>
              <a:srgbClr val="9AD9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47" name="Straight Arrow Connector 6146">
              <a:extLst>
                <a:ext uri="{FF2B5EF4-FFF2-40B4-BE49-F238E27FC236}">
                  <a16:creationId xmlns:a16="http://schemas.microsoft.com/office/drawing/2014/main" id="{731532FF-FB67-CA4E-2F62-579AE17E5F6B}"/>
                </a:ext>
              </a:extLst>
            </p:cNvPr>
            <p:cNvCxnSpPr>
              <a:cxnSpLocks/>
            </p:cNvCxnSpPr>
            <p:nvPr/>
          </p:nvCxnSpPr>
          <p:spPr>
            <a:xfrm>
              <a:off x="15780895" y="21825605"/>
              <a:ext cx="0" cy="16779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155" name="Freeform: Shape 6154">
              <a:extLst>
                <a:ext uri="{FF2B5EF4-FFF2-40B4-BE49-F238E27FC236}">
                  <a16:creationId xmlns:a16="http://schemas.microsoft.com/office/drawing/2014/main" id="{04F86CD6-4D77-1349-B363-A7F2208CCE4B}"/>
                </a:ext>
              </a:extLst>
            </p:cNvPr>
            <p:cNvSpPr/>
            <p:nvPr/>
          </p:nvSpPr>
          <p:spPr>
            <a:xfrm>
              <a:off x="15888285" y="24224159"/>
              <a:ext cx="1324779" cy="1342108"/>
            </a:xfrm>
            <a:custGeom>
              <a:avLst/>
              <a:gdLst>
                <a:gd name="connsiteX0" fmla="*/ 0 w 962025"/>
                <a:gd name="connsiteY0" fmla="*/ 647700 h 1047386"/>
                <a:gd name="connsiteX1" fmla="*/ 276225 w 962025"/>
                <a:gd name="connsiteY1" fmla="*/ 1028700 h 1047386"/>
                <a:gd name="connsiteX2" fmla="*/ 581025 w 962025"/>
                <a:gd name="connsiteY2" fmla="*/ 123825 h 1047386"/>
                <a:gd name="connsiteX3" fmla="*/ 962025 w 962025"/>
                <a:gd name="connsiteY3" fmla="*/ 0 h 104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2025" h="1047386">
                  <a:moveTo>
                    <a:pt x="0" y="647700"/>
                  </a:moveTo>
                  <a:cubicBezTo>
                    <a:pt x="89694" y="881856"/>
                    <a:pt x="179388" y="1116012"/>
                    <a:pt x="276225" y="1028700"/>
                  </a:cubicBezTo>
                  <a:cubicBezTo>
                    <a:pt x="373062" y="941388"/>
                    <a:pt x="466725" y="295275"/>
                    <a:pt x="581025" y="123825"/>
                  </a:cubicBezTo>
                  <a:cubicBezTo>
                    <a:pt x="695325" y="-47625"/>
                    <a:pt x="866775" y="17462"/>
                    <a:pt x="962025" y="0"/>
                  </a:cubicBezTo>
                </a:path>
              </a:pathLst>
            </a:custGeom>
            <a:noFill/>
            <a:ln w="63500">
              <a:solidFill>
                <a:srgbClr val="00AC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Freeform: Shape 6156">
              <a:extLst>
                <a:ext uri="{FF2B5EF4-FFF2-40B4-BE49-F238E27FC236}">
                  <a16:creationId xmlns:a16="http://schemas.microsoft.com/office/drawing/2014/main" id="{DDFAE8EE-7590-E196-EBD9-EF564AB43DE7}"/>
                </a:ext>
              </a:extLst>
            </p:cNvPr>
            <p:cNvSpPr/>
            <p:nvPr/>
          </p:nvSpPr>
          <p:spPr>
            <a:xfrm flipH="1">
              <a:off x="14382220" y="24224159"/>
              <a:ext cx="1324779" cy="1342108"/>
            </a:xfrm>
            <a:custGeom>
              <a:avLst/>
              <a:gdLst>
                <a:gd name="connsiteX0" fmla="*/ 0 w 962025"/>
                <a:gd name="connsiteY0" fmla="*/ 647700 h 1047386"/>
                <a:gd name="connsiteX1" fmla="*/ 276225 w 962025"/>
                <a:gd name="connsiteY1" fmla="*/ 1028700 h 1047386"/>
                <a:gd name="connsiteX2" fmla="*/ 581025 w 962025"/>
                <a:gd name="connsiteY2" fmla="*/ 123825 h 1047386"/>
                <a:gd name="connsiteX3" fmla="*/ 962025 w 962025"/>
                <a:gd name="connsiteY3" fmla="*/ 0 h 104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2025" h="1047386">
                  <a:moveTo>
                    <a:pt x="0" y="647700"/>
                  </a:moveTo>
                  <a:cubicBezTo>
                    <a:pt x="89694" y="881856"/>
                    <a:pt x="179388" y="1116012"/>
                    <a:pt x="276225" y="1028700"/>
                  </a:cubicBezTo>
                  <a:cubicBezTo>
                    <a:pt x="373062" y="941388"/>
                    <a:pt x="466725" y="295275"/>
                    <a:pt x="581025" y="123825"/>
                  </a:cubicBezTo>
                  <a:cubicBezTo>
                    <a:pt x="695325" y="-47625"/>
                    <a:pt x="866775" y="17462"/>
                    <a:pt x="962025" y="0"/>
                  </a:cubicBezTo>
                </a:path>
              </a:pathLst>
            </a:custGeom>
            <a:noFill/>
            <a:ln w="63500">
              <a:solidFill>
                <a:srgbClr val="00AC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59" name="Straight Arrow Connector 6158">
              <a:extLst>
                <a:ext uri="{FF2B5EF4-FFF2-40B4-BE49-F238E27FC236}">
                  <a16:creationId xmlns:a16="http://schemas.microsoft.com/office/drawing/2014/main" id="{AE4AF3E4-051B-2168-5E26-8524D97EAD93}"/>
                </a:ext>
              </a:extLst>
            </p:cNvPr>
            <p:cNvCxnSpPr>
              <a:cxnSpLocks/>
              <a:stCxn id="6157" idx="3"/>
            </p:cNvCxnSpPr>
            <p:nvPr/>
          </p:nvCxnSpPr>
          <p:spPr>
            <a:xfrm flipH="1">
              <a:off x="14205833" y="24224159"/>
              <a:ext cx="176387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60" name="Straight Arrow Connector 6159">
              <a:extLst>
                <a:ext uri="{FF2B5EF4-FFF2-40B4-BE49-F238E27FC236}">
                  <a16:creationId xmlns:a16="http://schemas.microsoft.com/office/drawing/2014/main" id="{69691F3F-5DA4-1FCE-A54C-8619F3D9C3FA}"/>
                </a:ext>
              </a:extLst>
            </p:cNvPr>
            <p:cNvCxnSpPr>
              <a:cxnSpLocks/>
              <a:stCxn id="6155" idx="3"/>
            </p:cNvCxnSpPr>
            <p:nvPr/>
          </p:nvCxnSpPr>
          <p:spPr>
            <a:xfrm>
              <a:off x="17213064" y="24224159"/>
              <a:ext cx="13806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161" name="TextBox 6160">
              <a:extLst>
                <a:ext uri="{FF2B5EF4-FFF2-40B4-BE49-F238E27FC236}">
                  <a16:creationId xmlns:a16="http://schemas.microsoft.com/office/drawing/2014/main" id="{DA2C734E-BE50-2391-3046-A66CB4967566}"/>
                </a:ext>
              </a:extLst>
            </p:cNvPr>
            <p:cNvSpPr txBox="1"/>
            <p:nvPr/>
          </p:nvSpPr>
          <p:spPr>
            <a:xfrm>
              <a:off x="13015070" y="21129288"/>
              <a:ext cx="37732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Immersion fluid</a:t>
              </a:r>
            </a:p>
            <a:p>
              <a:r>
                <a:rPr lang="en-US" sz="4000" dirty="0"/>
                <a:t>microjet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159B458-FFF8-E260-85D4-C6F8E8D89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00765" y="23401836"/>
              <a:ext cx="581263" cy="137709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1D2224E-1920-48CC-E5CC-63E2A3DCC7D3}"/>
                </a:ext>
              </a:extLst>
            </p:cNvPr>
            <p:cNvCxnSpPr>
              <a:cxnSpLocks/>
            </p:cNvCxnSpPr>
            <p:nvPr/>
          </p:nvCxnSpPr>
          <p:spPr>
            <a:xfrm>
              <a:off x="13958457" y="23429375"/>
              <a:ext cx="1530994" cy="854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E6BB11AC-90E1-FC71-DD1B-B7D3EA771848}"/>
                </a:ext>
              </a:extLst>
            </p:cNvPr>
            <p:cNvSpPr/>
            <p:nvPr/>
          </p:nvSpPr>
          <p:spPr>
            <a:xfrm>
              <a:off x="14200126" y="22825919"/>
              <a:ext cx="1580769" cy="3782623"/>
            </a:xfrm>
            <a:prstGeom prst="arc">
              <a:avLst>
                <a:gd name="adj1" fmla="val 17105384"/>
                <a:gd name="adj2" fmla="val 0"/>
              </a:avLst>
            </a:prstGeom>
            <a:ln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2F972114-1AA7-1F9D-B5B5-9DDD5CEBA7DE}"/>
                </a:ext>
              </a:extLst>
            </p:cNvPr>
            <p:cNvSpPr/>
            <p:nvPr/>
          </p:nvSpPr>
          <p:spPr>
            <a:xfrm rot="18385669">
              <a:off x="13913075" y="22603265"/>
              <a:ext cx="1558349" cy="1514399"/>
            </a:xfrm>
            <a:prstGeom prst="arc">
              <a:avLst>
                <a:gd name="adj1" fmla="val 18536138"/>
                <a:gd name="adj2" fmla="val 1048498"/>
              </a:avLst>
            </a:prstGeom>
            <a:ln w="63500">
              <a:solidFill>
                <a:srgbClr val="00A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87D0E17-DEDA-626D-39A6-34CC63381BF2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>
              <a:off x="15320172" y="22902622"/>
              <a:ext cx="105645" cy="15562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63998B31-4223-A77F-D9C5-2F4B93EEBC06}"/>
                </a:ext>
              </a:extLst>
            </p:cNvPr>
            <p:cNvSpPr/>
            <p:nvPr/>
          </p:nvSpPr>
          <p:spPr>
            <a:xfrm flipH="1">
              <a:off x="15791616" y="22823330"/>
              <a:ext cx="1580769" cy="3782623"/>
            </a:xfrm>
            <a:prstGeom prst="arc">
              <a:avLst>
                <a:gd name="adj1" fmla="val 17097648"/>
                <a:gd name="adj2" fmla="val 20857725"/>
              </a:avLst>
            </a:prstGeom>
            <a:ln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54" name="Straight Arrow Connector 6153">
              <a:extLst>
                <a:ext uri="{FF2B5EF4-FFF2-40B4-BE49-F238E27FC236}">
                  <a16:creationId xmlns:a16="http://schemas.microsoft.com/office/drawing/2014/main" id="{453D2CE6-F842-99E5-8C8B-AD7F3C8483BE}"/>
                </a:ext>
              </a:extLst>
            </p:cNvPr>
            <p:cNvCxnSpPr>
              <a:cxnSpLocks/>
            </p:cNvCxnSpPr>
            <p:nvPr/>
          </p:nvCxnSpPr>
          <p:spPr>
            <a:xfrm>
              <a:off x="15786720" y="24444217"/>
              <a:ext cx="0" cy="52207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45" name="Straight Arrow Connector 6144">
              <a:extLst>
                <a:ext uri="{FF2B5EF4-FFF2-40B4-BE49-F238E27FC236}">
                  <a16:creationId xmlns:a16="http://schemas.microsoft.com/office/drawing/2014/main" id="{96635A29-7583-1B16-C666-7EAF4117E27C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 flipH="1">
              <a:off x="16164212" y="22909815"/>
              <a:ext cx="81633" cy="14725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8711E209-BA94-6D0F-27FB-540DA8C97B70}"/>
                </a:ext>
              </a:extLst>
            </p:cNvPr>
            <p:cNvSpPr/>
            <p:nvPr/>
          </p:nvSpPr>
          <p:spPr>
            <a:xfrm rot="3214331" flipH="1">
              <a:off x="16094593" y="22610458"/>
              <a:ext cx="1558349" cy="1514399"/>
            </a:xfrm>
            <a:prstGeom prst="arc">
              <a:avLst>
                <a:gd name="adj1" fmla="val 18536138"/>
                <a:gd name="adj2" fmla="val 1048498"/>
              </a:avLst>
            </a:prstGeom>
            <a:ln w="63500">
              <a:solidFill>
                <a:srgbClr val="00A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4C07A27-22CA-8225-2725-BD7921D946CE}"/>
                </a:ext>
              </a:extLst>
            </p:cNvPr>
            <p:cNvCxnSpPr/>
            <p:nvPr/>
          </p:nvCxnSpPr>
          <p:spPr>
            <a:xfrm flipV="1">
              <a:off x="13988937" y="22464919"/>
              <a:ext cx="0" cy="976648"/>
            </a:xfrm>
            <a:prstGeom prst="line">
              <a:avLst/>
            </a:prstGeom>
            <a:ln w="635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0AEECA-1155-338F-1D75-7EEAF8778ACA}"/>
                </a:ext>
              </a:extLst>
            </p:cNvPr>
            <p:cNvSpPr txBox="1"/>
            <p:nvPr/>
          </p:nvSpPr>
          <p:spPr>
            <a:xfrm>
              <a:off x="16558601" y="22754277"/>
              <a:ext cx="19656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/>
                <a:t>Collapsing </a:t>
              </a:r>
            </a:p>
            <a:p>
              <a:pPr algn="r"/>
              <a:r>
                <a:rPr lang="en-US" sz="2800" dirty="0"/>
                <a:t>bubble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7A5686D-0B0F-7406-958C-6F9FAC2B3EC6}"/>
                </a:ext>
              </a:extLst>
            </p:cNvPr>
            <p:cNvSpPr/>
            <p:nvPr/>
          </p:nvSpPr>
          <p:spPr>
            <a:xfrm rot="10800000">
              <a:off x="3626132" y="21140831"/>
              <a:ext cx="759715" cy="3250756"/>
            </a:xfrm>
            <a:prstGeom prst="triangle">
              <a:avLst/>
            </a:prstGeom>
            <a:solidFill>
              <a:srgbClr val="1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BDCC9D-F04E-CC87-87F7-D989BF20B79A}"/>
                </a:ext>
              </a:extLst>
            </p:cNvPr>
            <p:cNvSpPr/>
            <p:nvPr/>
          </p:nvSpPr>
          <p:spPr>
            <a:xfrm>
              <a:off x="3244136" y="24111495"/>
              <a:ext cx="1545336" cy="576071"/>
            </a:xfrm>
            <a:prstGeom prst="ellipse">
              <a:avLst/>
            </a:prstGeom>
            <a:solidFill>
              <a:srgbClr val="FFC000">
                <a:alpha val="8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3C6A95-535F-D237-21A2-2FB53DD963E2}"/>
              </a:ext>
            </a:extLst>
          </p:cNvPr>
          <p:cNvSpPr txBox="1"/>
          <p:nvPr/>
        </p:nvSpPr>
        <p:spPr>
          <a:xfrm>
            <a:off x="28153054" y="13861771"/>
            <a:ext cx="1519968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 µm</a:t>
            </a:r>
          </a:p>
        </p:txBody>
      </p:sp>
      <p:sp>
        <p:nvSpPr>
          <p:cNvPr id="6146" name="TextBox 6145">
            <a:extLst>
              <a:ext uri="{FF2B5EF4-FFF2-40B4-BE49-F238E27FC236}">
                <a16:creationId xmlns:a16="http://schemas.microsoft.com/office/drawing/2014/main" id="{B3C8D3A9-7B05-FECD-148C-7CCE9A644A6E}"/>
              </a:ext>
            </a:extLst>
          </p:cNvPr>
          <p:cNvSpPr txBox="1"/>
          <p:nvPr/>
        </p:nvSpPr>
        <p:spPr>
          <a:xfrm>
            <a:off x="41310762" y="24912931"/>
            <a:ext cx="1737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 nm</a:t>
            </a:r>
          </a:p>
        </p:txBody>
      </p:sp>
      <p:sp>
        <p:nvSpPr>
          <p:cNvPr id="6166" name="TextBox 6165">
            <a:extLst>
              <a:ext uri="{FF2B5EF4-FFF2-40B4-BE49-F238E27FC236}">
                <a16:creationId xmlns:a16="http://schemas.microsoft.com/office/drawing/2014/main" id="{F1AA8EBC-B531-B454-D114-25249BEAFC6A}"/>
              </a:ext>
            </a:extLst>
          </p:cNvPr>
          <p:cNvSpPr txBox="1"/>
          <p:nvPr/>
        </p:nvSpPr>
        <p:spPr>
          <a:xfrm>
            <a:off x="33919073" y="24912931"/>
            <a:ext cx="1244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μm</a:t>
            </a:r>
          </a:p>
        </p:txBody>
      </p:sp>
      <p:pic>
        <p:nvPicPr>
          <p:cNvPr id="5" name="Picture 4" descr="A close-up of a rock formation&#10;&#10;Description automatically generated">
            <a:extLst>
              <a:ext uri="{FF2B5EF4-FFF2-40B4-BE49-F238E27FC236}">
                <a16:creationId xmlns:a16="http://schemas.microsoft.com/office/drawing/2014/main" id="{79A04E9D-3D55-5D32-8E95-FEC08C7E5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59470" y="19861241"/>
            <a:ext cx="7680960" cy="6144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52DBE-D228-CC1C-691C-A36729F99E65}"/>
              </a:ext>
            </a:extLst>
          </p:cNvPr>
          <p:cNvSpPr txBox="1"/>
          <p:nvPr/>
        </p:nvSpPr>
        <p:spPr>
          <a:xfrm>
            <a:off x="21313849" y="19037173"/>
            <a:ext cx="493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dk2"/>
                </a:solidFill>
              </a:rPr>
              <a:t>EMI (Ionic Liquid)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876FC2-C0BC-0725-4469-1F9B78B9D05D}"/>
              </a:ext>
            </a:extLst>
          </p:cNvPr>
          <p:cNvCxnSpPr>
            <a:cxnSpLocks/>
          </p:cNvCxnSpPr>
          <p:nvPr/>
        </p:nvCxnSpPr>
        <p:spPr>
          <a:xfrm>
            <a:off x="24742853" y="25118036"/>
            <a:ext cx="90238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17824F9-198D-1C8E-9033-92629C89C685}"/>
              </a:ext>
            </a:extLst>
          </p:cNvPr>
          <p:cNvSpPr txBox="1"/>
          <p:nvPr/>
        </p:nvSpPr>
        <p:spPr>
          <a:xfrm>
            <a:off x="25645234" y="24764093"/>
            <a:ext cx="1737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 nm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F475F8-5025-B180-E0A3-2AA49ACAFB6B}"/>
              </a:ext>
            </a:extLst>
          </p:cNvPr>
          <p:cNvCxnSpPr/>
          <p:nvPr/>
        </p:nvCxnSpPr>
        <p:spPr>
          <a:xfrm>
            <a:off x="26423323" y="14270719"/>
            <a:ext cx="1569674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UT PresPosterformat">
  <a:themeElements>
    <a:clrScheme name="Custom 3">
      <a:dk1>
        <a:sysClr val="windowText" lastClr="000000"/>
      </a:dk1>
      <a:lt1>
        <a:sysClr val="window" lastClr="FFFFFF"/>
      </a:lt1>
      <a:dk2>
        <a:srgbClr val="4E5B6F"/>
      </a:dk2>
      <a:lt2>
        <a:srgbClr val="CCCC99"/>
      </a:lt2>
      <a:accent1>
        <a:srgbClr val="7FD13B"/>
      </a:accent1>
      <a:accent2>
        <a:srgbClr val="EA157A"/>
      </a:accent2>
      <a:accent3>
        <a:srgbClr val="FF9933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 PresPosterformat.potx</Template>
  <TotalTime>1754</TotalTime>
  <Words>352</Words>
  <Application>Microsoft Office PowerPoint</Application>
  <PresentationFormat>Custom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UT PresPosterformat</vt:lpstr>
      <vt:lpstr>Fluid-immersion Laser Micromachining (FiLM) Using Ionic Liquids</vt:lpstr>
    </vt:vector>
  </TitlesOfParts>
  <Company>Creative Communications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Thomas</dc:creator>
  <cp:lastModifiedBy>Allman, John Norwood</cp:lastModifiedBy>
  <cp:revision>115</cp:revision>
  <dcterms:created xsi:type="dcterms:W3CDTF">2012-04-03T13:12:42Z</dcterms:created>
  <dcterms:modified xsi:type="dcterms:W3CDTF">2024-02-07T21:24:44Z</dcterms:modified>
</cp:coreProperties>
</file>